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2"/>
  </p:notesMasterIdLst>
  <p:handoutMasterIdLst>
    <p:handoutMasterId r:id="rId13"/>
  </p:handoutMasterIdLst>
  <p:sldIdLst>
    <p:sldId id="257" r:id="rId3"/>
    <p:sldId id="258" r:id="rId4"/>
    <p:sldId id="259" r:id="rId5"/>
    <p:sldId id="260" r:id="rId6"/>
    <p:sldId id="261" r:id="rId7"/>
    <p:sldId id="263" r:id="rId8"/>
    <p:sldId id="262" r:id="rId9"/>
    <p:sldId id="27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Özgür YARUK" initials="ÖY" lastIdx="0" clrIdx="0">
    <p:extLst>
      <p:ext uri="{19B8F6BF-5375-455C-9EA6-DF929625EA0E}">
        <p15:presenceInfo xmlns:p15="http://schemas.microsoft.com/office/powerpoint/2012/main" xmlns="" userId="565ded080f438b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DCD0F-FF2B-4941-8D14-714F1F408EE3}" type="datetimeFigureOut">
              <a:rPr lang="tr-TR" smtClean="0"/>
              <a:t>11.12.2015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0D48F-F7DC-4125-B71A-6C9BDFF374E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7265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5FB45-BAFB-4A8B-8188-A8D5A9AB09C3}" type="datetimeFigureOut">
              <a:rPr lang="tr-TR" smtClean="0"/>
              <a:t>11.12.2015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49740-49AB-4A15-BE22-39F7CFC423C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631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Düz Bağlayıcı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rbest 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0" name="Serbest 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1" name="Serbest 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2" name="Serbest 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3" name="Serbest 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4" name="Serbest 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5" name="Serbest Form 14"/>
          <p:cNvSpPr/>
          <p:nvPr/>
        </p:nvSpPr>
        <p:spPr>
          <a:xfrm>
            <a:off x="-8468" y="-8468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6" name="Serbest 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3" name="Metin Yer Tutucusu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914400" rtl="1">
              <a:buNone/>
            </a:pPr>
            <a:r>
              <a:rPr lang="tr-TR" sz="8000" b="0" i="0" baseline="0" dirty="0" smtClean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Arial"/>
                <a:ea typeface="+mn-ea"/>
                <a:cs typeface="+mn-cs"/>
              </a:rPr>
              <a:t>“</a:t>
            </a:r>
            <a:endParaRPr lang="tr-TR" sz="8000" b="0" i="0" baseline="0" dirty="0">
              <a:solidFill>
                <a:srgbClr val="90C226">
                  <a:lumMod val="60000"/>
                  <a:lumOff val="40000"/>
                </a:srgbClr>
              </a:solidFill>
              <a:effectLst/>
              <a:latin typeface="Arial"/>
              <a:ea typeface="+mn-ea"/>
              <a:cs typeface="+mn-cs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914400" rtl="1">
              <a:buNone/>
            </a:pPr>
            <a:r>
              <a:rPr lang="tr-TR" sz="8000" b="0" i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  <a:endParaRPr lang="tr-TR" sz="8000" b="0" i="0" dirty="0">
              <a:solidFill>
                <a:srgbClr val="90C226">
                  <a:lumMod val="60000"/>
                  <a:lumOff val="40000"/>
                </a:srgb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3" name="Metin Yer Tutucusu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914400" rtl="1">
              <a:buNone/>
            </a:pPr>
            <a:r>
              <a:rPr lang="tr-TR" sz="8000" b="0" i="0" baseline="0" dirty="0" smtClean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Arial"/>
                <a:ea typeface="+mn-ea"/>
                <a:cs typeface="+mn-cs"/>
              </a:rPr>
              <a:t>“</a:t>
            </a:r>
            <a:endParaRPr lang="tr-TR" sz="8000" b="0" i="0" baseline="0" dirty="0">
              <a:solidFill>
                <a:srgbClr val="90C226">
                  <a:lumMod val="60000"/>
                  <a:lumOff val="40000"/>
                </a:srgbClr>
              </a:solidFill>
              <a:effectLst/>
              <a:latin typeface="Arial"/>
              <a:ea typeface="+mn-ea"/>
              <a:cs typeface="+mn-cs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914400" rtl="1">
              <a:buNone/>
            </a:pPr>
            <a:r>
              <a:rPr lang="tr-TR" sz="8000" b="0" i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  <a:endParaRPr lang="tr-TR" sz="8000" b="0" i="0" dirty="0">
              <a:solidFill>
                <a:srgbClr val="90C226">
                  <a:lumMod val="60000"/>
                  <a:lumOff val="40000"/>
                </a:srgb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3" name="Metin Yer Tutucusu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91296" y="2160590"/>
            <a:ext cx="418512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922" y="2160983"/>
            <a:ext cx="41867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89709" y="2160983"/>
            <a:ext cx="418670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Düz Bağlayıcı 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rbest 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0" name="Serbest 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1" name="Serbest 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2" name="Serbest 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3" name="Serbest 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4" name="Serbest 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5" name="Serbest 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800" dirty="0"/>
          </a:p>
        </p:txBody>
      </p:sp>
      <p:sp>
        <p:nvSpPr>
          <p:cNvPr id="16" name="Serbest 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tr-TR" sz="1800" dirty="0"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F0EC-4F60-4544-9956-271209A740FE}" type="datetimeFigureOut">
              <a:rPr lang="tr-TR" smtClean="0"/>
              <a:pPr/>
              <a:t>11.12.2015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C7A5AD-5AEC-42D0-A3BE-F46B40576360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Dikdörtgen 8"/>
          <p:cNvSpPr>
            <a:spLocks noGrp="1" noChangeArrowheads="1"/>
          </p:cNvSpPr>
          <p:nvPr>
            <p:ph type="ctrTitle"/>
          </p:nvPr>
        </p:nvSpPr>
        <p:spPr>
          <a:xfrm>
            <a:off x="1507460" y="799071"/>
            <a:ext cx="7768959" cy="2821460"/>
          </a:xfrm>
        </p:spPr>
        <p:txBody>
          <a:bodyPr/>
          <a:lstStyle/>
          <a:p>
            <a:pPr algn="r" defTabSz="457200">
              <a:spcBef>
                <a:spcPts val="0"/>
              </a:spcBef>
              <a:buNone/>
            </a:pPr>
            <a:r>
              <a:rPr lang="tr-TR" sz="5400" b="0" i="0" dirty="0" smtClean="0">
                <a:solidFill>
                  <a:srgbClr val="90C226"/>
                </a:solidFill>
                <a:latin typeface="Trebuchet MS"/>
                <a:ea typeface="+mj-ea"/>
                <a:cs typeface="+mj-cs"/>
              </a:rPr>
              <a:t> </a:t>
            </a:r>
            <a:br>
              <a:rPr lang="tr-TR" sz="5400" b="0" i="0" dirty="0" smtClean="0">
                <a:solidFill>
                  <a:srgbClr val="90C226"/>
                </a:solidFill>
                <a:latin typeface="Trebuchet MS"/>
                <a:ea typeface="+mj-ea"/>
                <a:cs typeface="+mj-cs"/>
              </a:rPr>
            </a:br>
            <a:endParaRPr lang="tr-TR" sz="54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89097" name="Dikdörtgen 9"/>
          <p:cNvSpPr>
            <a:spLocks noGrp="1" noChangeArrowheads="1"/>
          </p:cNvSpPr>
          <p:nvPr>
            <p:ph type="subTitle" idx="1"/>
          </p:nvPr>
        </p:nvSpPr>
        <p:spPr>
          <a:xfrm>
            <a:off x="605482" y="4050834"/>
            <a:ext cx="8670938" cy="1096899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Dursunbey İmam Hatip Ortaokulu</a:t>
            </a:r>
            <a:r>
              <a:rPr lang="tr-TR" b="1" i="0" dirty="0" smtClean="0"/>
              <a:t> </a:t>
            </a:r>
          </a:p>
          <a:p>
            <a:pPr marL="0" indent="0" algn="r">
              <a:buNone/>
            </a:pPr>
            <a:r>
              <a:rPr lang="tr-TR" b="0" dirty="0" smtClean="0"/>
              <a:t>2015 Yılı Erasmus+ Okul Eğitimi </a:t>
            </a:r>
            <a:r>
              <a:rPr lang="tr-TR" dirty="0" smtClean="0"/>
              <a:t>Personel Hareketliliği</a:t>
            </a:r>
            <a:endParaRPr lang="tr-TR" b="0" i="1" dirty="0" smtClean="0"/>
          </a:p>
          <a:p>
            <a:pPr marL="0" indent="0" algn="r">
              <a:buNone/>
            </a:pPr>
            <a:r>
              <a:rPr lang="tr-TR" b="0" i="0" dirty="0" smtClean="0"/>
              <a:t>2015</a:t>
            </a:r>
          </a:p>
          <a:p>
            <a:pPr marL="0" indent="0" algn="r">
              <a:buNone/>
            </a:pPr>
            <a:endParaRPr lang="tr-TR" dirty="0" smtClean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838" y="799070"/>
            <a:ext cx="1561070" cy="1376541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605" y="960530"/>
            <a:ext cx="3126552" cy="121508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198" y="960531"/>
            <a:ext cx="2305805" cy="11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95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ikdörtgen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tr-TR" dirty="0" smtClean="0">
                <a:solidFill>
                  <a:srgbClr val="90C226"/>
                </a:solidFill>
                <a:latin typeface="Trebuchet MS"/>
              </a:rPr>
              <a:t>İçerik</a:t>
            </a:r>
            <a:endParaRPr lang="tr-TR" sz="36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86019" name="Dikdörtgen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tr-TR" sz="2400" dirty="0" smtClean="0">
                <a:latin typeface="Trebuchet MS"/>
              </a:rPr>
              <a:t>Erasmus+ ?</a:t>
            </a:r>
            <a:endParaRPr lang="tr-TR" sz="2400" b="0" i="0" dirty="0" smtClean="0">
              <a:latin typeface="Trebuchet MS"/>
            </a:endParaRPr>
          </a:p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tr-TR" sz="2400" dirty="0" smtClean="0">
                <a:latin typeface="Trebuchet MS"/>
              </a:rPr>
              <a:t>Proje Bilgileri</a:t>
            </a:r>
            <a:endParaRPr lang="tr-TR" sz="2400" b="0" i="0" dirty="0" smtClean="0">
              <a:latin typeface="Trebuchet MS"/>
            </a:endParaRPr>
          </a:p>
          <a:p>
            <a:pPr marL="0" indent="0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tr-TR" sz="1800" b="0" i="0" dirty="0"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56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ikdörtgen 2"/>
          <p:cNvSpPr>
            <a:spLocks noGrp="1" noChangeArrowheads="1"/>
          </p:cNvSpPr>
          <p:nvPr>
            <p:ph type="title"/>
          </p:nvPr>
        </p:nvSpPr>
        <p:spPr>
          <a:xfrm>
            <a:off x="641885" y="609600"/>
            <a:ext cx="8598907" cy="1550990"/>
          </a:xfrm>
        </p:spPr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tr-TR" sz="4000" dirty="0" smtClean="0">
                <a:solidFill>
                  <a:srgbClr val="90C226"/>
                </a:solidFill>
                <a:latin typeface="Trebuchet MS"/>
              </a:rPr>
              <a:t>Erasmus+ </a:t>
            </a:r>
            <a:endParaRPr lang="tr-TR" sz="4000" b="0" i="0" dirty="0">
              <a:solidFill>
                <a:srgbClr val="90C226"/>
              </a:solidFill>
              <a:latin typeface="Trebuchet MS"/>
            </a:endParaRPr>
          </a:p>
        </p:txBody>
      </p:sp>
      <p:sp>
        <p:nvSpPr>
          <p:cNvPr id="19" name="Akış Çizelgesi: Bağlayıcı 18"/>
          <p:cNvSpPr/>
          <p:nvPr/>
        </p:nvSpPr>
        <p:spPr>
          <a:xfrm>
            <a:off x="261257" y="1638795"/>
            <a:ext cx="1793174" cy="3031447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Hayatboyu Öğreneme Programı</a:t>
            </a:r>
          </a:p>
          <a:p>
            <a:pPr algn="ctr"/>
            <a:endParaRPr lang="tr-TR" dirty="0"/>
          </a:p>
          <a:p>
            <a:pPr algn="ctr"/>
            <a:r>
              <a:rPr lang="tr-TR" dirty="0" smtClean="0"/>
              <a:t>Grundtvig</a:t>
            </a:r>
          </a:p>
          <a:p>
            <a:pPr algn="ctr"/>
            <a:r>
              <a:rPr lang="tr-TR" dirty="0" smtClean="0"/>
              <a:t>Erasmus</a:t>
            </a:r>
          </a:p>
          <a:p>
            <a:pPr algn="ctr"/>
            <a:r>
              <a:rPr lang="tr-TR" dirty="0" smtClean="0"/>
              <a:t>Leonardo</a:t>
            </a:r>
          </a:p>
          <a:p>
            <a:pPr algn="ctr"/>
            <a:r>
              <a:rPr lang="tr-TR" dirty="0" smtClean="0"/>
              <a:t>Comenius</a:t>
            </a:r>
          </a:p>
          <a:p>
            <a:pPr algn="ctr"/>
            <a:endParaRPr lang="tr-TR" dirty="0" smtClean="0"/>
          </a:p>
          <a:p>
            <a:pPr algn="ctr"/>
            <a:endParaRPr lang="tr-TR" dirty="0"/>
          </a:p>
        </p:txBody>
      </p:sp>
      <p:sp>
        <p:nvSpPr>
          <p:cNvPr id="25" name="Akış Çizelgesi: Bağlayıcı 24"/>
          <p:cNvSpPr/>
          <p:nvPr/>
        </p:nvSpPr>
        <p:spPr>
          <a:xfrm rot="16200000">
            <a:off x="777464" y="4553812"/>
            <a:ext cx="1063201" cy="1823251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Gençlik</a:t>
            </a:r>
          </a:p>
          <a:p>
            <a:pPr algn="ctr"/>
            <a:r>
              <a:rPr lang="tr-TR" dirty="0" smtClean="0"/>
              <a:t>Programları</a:t>
            </a:r>
            <a:endParaRPr lang="tr-TR" dirty="0"/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6" name="Akış Çizelgesi: Bağlayıcı 25"/>
          <p:cNvSpPr/>
          <p:nvPr/>
        </p:nvSpPr>
        <p:spPr>
          <a:xfrm>
            <a:off x="2339440" y="1638795"/>
            <a:ext cx="2388760" cy="4180114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Uluslararası Yükseköğretim Programı</a:t>
            </a:r>
          </a:p>
          <a:p>
            <a:pPr algn="ctr"/>
            <a:endParaRPr lang="tr-TR" dirty="0"/>
          </a:p>
          <a:p>
            <a:pPr algn="ctr"/>
            <a:r>
              <a:rPr lang="tr-TR" dirty="0" smtClean="0"/>
              <a:t>Erasmus</a:t>
            </a:r>
          </a:p>
          <a:p>
            <a:pPr algn="ctr"/>
            <a:r>
              <a:rPr lang="tr-TR" dirty="0" smtClean="0"/>
              <a:t>Mundus,</a:t>
            </a:r>
          </a:p>
          <a:p>
            <a:pPr algn="ctr"/>
            <a:r>
              <a:rPr lang="tr-TR" dirty="0" smtClean="0"/>
              <a:t>Tempus,</a:t>
            </a:r>
          </a:p>
          <a:p>
            <a:pPr algn="ctr"/>
            <a:r>
              <a:rPr lang="tr-TR" dirty="0" smtClean="0"/>
              <a:t>Alfa,</a:t>
            </a:r>
          </a:p>
          <a:p>
            <a:pPr algn="ctr"/>
            <a:r>
              <a:rPr lang="tr-TR" dirty="0" smtClean="0"/>
              <a:t>Edulink,</a:t>
            </a:r>
          </a:p>
          <a:p>
            <a:pPr algn="ctr"/>
            <a:r>
              <a:rPr lang="tr-TR" dirty="0" smtClean="0"/>
              <a:t>İkitaraflı</a:t>
            </a:r>
          </a:p>
          <a:p>
            <a:pPr algn="ctr"/>
            <a:r>
              <a:rPr lang="tr-TR" dirty="0" smtClean="0"/>
              <a:t>Programı</a:t>
            </a:r>
          </a:p>
          <a:p>
            <a:pPr algn="ctr"/>
            <a:endParaRPr lang="tr-TR" dirty="0" smtClean="0"/>
          </a:p>
          <a:p>
            <a:pPr algn="ctr"/>
            <a:endParaRPr lang="tr-TR" dirty="0"/>
          </a:p>
        </p:txBody>
      </p:sp>
      <p:sp>
        <p:nvSpPr>
          <p:cNvPr id="23" name="Sağ Ok 22"/>
          <p:cNvSpPr/>
          <p:nvPr/>
        </p:nvSpPr>
        <p:spPr>
          <a:xfrm>
            <a:off x="5013209" y="3505117"/>
            <a:ext cx="978408" cy="259361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6448302" y="1805049"/>
            <a:ext cx="5248893" cy="4013860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tr-TR" u="sng" dirty="0" smtClean="0"/>
          </a:p>
          <a:p>
            <a:pPr algn="ctr"/>
            <a:r>
              <a:rPr lang="tr-TR" b="1" dirty="0" smtClean="0"/>
              <a:t>ERASMUS+</a:t>
            </a:r>
          </a:p>
          <a:p>
            <a:pPr algn="ctr"/>
            <a:endParaRPr lang="tr-TR" u="sng" dirty="0"/>
          </a:p>
          <a:p>
            <a:pPr algn="ctr"/>
            <a:r>
              <a:rPr lang="tr-TR" u="sng" dirty="0" smtClean="0"/>
              <a:t>3 Ana Eylem (K)</a:t>
            </a:r>
          </a:p>
          <a:p>
            <a:pPr algn="ctr"/>
            <a:endParaRPr lang="tr-TR" u="sng" dirty="0"/>
          </a:p>
          <a:p>
            <a:r>
              <a:rPr lang="tr-TR" b="1" dirty="0" smtClean="0"/>
              <a:t>           1.                    2.                        3.</a:t>
            </a:r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sz="1600" dirty="0" smtClean="0"/>
              <a:t>Bireylerin            Yenilik ve İyi               Politika</a:t>
            </a:r>
          </a:p>
          <a:p>
            <a:r>
              <a:rPr lang="tr-TR" sz="1600" dirty="0" smtClean="0"/>
              <a:t>     Öğrenme            Uygulamaların          Reformlarını</a:t>
            </a:r>
          </a:p>
          <a:p>
            <a:r>
              <a:rPr lang="tr-TR" sz="1600" dirty="0" smtClean="0"/>
              <a:t>   Hareketliliği          Değişimi İçin            Destekleme</a:t>
            </a:r>
          </a:p>
          <a:p>
            <a:r>
              <a:rPr lang="tr-TR" sz="1600" dirty="0" smtClean="0"/>
              <a:t>                                 İşbirliği</a:t>
            </a:r>
          </a:p>
          <a:p>
            <a:endParaRPr lang="tr-TR" sz="1600" dirty="0"/>
          </a:p>
          <a:p>
            <a:pPr algn="ctr"/>
            <a:r>
              <a:rPr lang="tr-TR" sz="1600" u="sng" dirty="0" smtClean="0"/>
              <a:t>Özel Eylemler</a:t>
            </a:r>
          </a:p>
          <a:p>
            <a:pPr algn="ctr"/>
            <a:endParaRPr lang="tr-TR" sz="1600" u="sng" dirty="0"/>
          </a:p>
          <a:p>
            <a:r>
              <a:rPr lang="tr-TR" sz="1600" dirty="0" smtClean="0"/>
              <a:t>                    - Spor               - Jean Monet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0769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ikdörtgen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tr-TR" sz="4000" b="0" i="0" dirty="0" smtClean="0">
                <a:solidFill>
                  <a:srgbClr val="90C226"/>
                </a:solidFill>
                <a:latin typeface="Trebuchet MS"/>
                <a:ea typeface="+mj-ea"/>
                <a:cs typeface="+mj-cs"/>
              </a:rPr>
              <a:t>Erasmus+</a:t>
            </a:r>
            <a:endParaRPr lang="tr-TR" sz="40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graphicFrame>
        <p:nvGraphicFramePr>
          <p:cNvPr id="31" name="İçerik Yer Tutucusu 3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480657"/>
              </p:ext>
            </p:extLst>
          </p:nvPr>
        </p:nvGraphicFramePr>
        <p:xfrm>
          <a:off x="440357" y="1733797"/>
          <a:ext cx="2860984" cy="453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984"/>
              </a:tblGrid>
              <a:tr h="1151907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Bireyler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606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Hareketliliği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tr-TR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tr-TR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Okul eğitimi, mesleki eğitim, yüksek öğretim</a:t>
                      </a:r>
                      <a:r>
                        <a:rPr lang="tr-TR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tr-T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 öğretim/mesleki eğitim öğrencilerinin hareketliliği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tr-T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Ortak Yüksek Lisans Derecesi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tr-T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 Lisans Öğrenci Kredi Garantisi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tr-T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Avrupa Gönüllü Hizmeti</a:t>
                      </a:r>
                      <a:r>
                        <a:rPr lang="tr-TR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Gençlik Değişimleri</a:t>
                      </a:r>
                      <a:endParaRPr lang="tr-TR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İçerik Yer Tutucusu 3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9768129"/>
              </p:ext>
            </p:extLst>
          </p:nvPr>
        </p:nvGraphicFramePr>
        <p:xfrm>
          <a:off x="3670841" y="1712819"/>
          <a:ext cx="2860984" cy="405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984"/>
              </a:tblGrid>
              <a:tr h="1205709">
                <a:tc>
                  <a:txBody>
                    <a:bodyPr/>
                    <a:lstStyle/>
                    <a:p>
                      <a:endParaRPr lang="tr-TR" dirty="0">
                        <a:ln>
                          <a:solidFill>
                            <a:srgbClr val="00B050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288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Staratejik</a:t>
                      </a:r>
                      <a:r>
                        <a:rPr lang="tr-TR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Ortaklıklar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 Ortaklıkları.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Sektörel Beceri Ortaklıkları.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Gençlik Alanında Kapasite Geliştirme.</a:t>
                      </a:r>
                      <a:endParaRPr lang="tr-TR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tr-TR" dirty="0">
                        <a:ln>
                          <a:solidFill>
                            <a:srgbClr val="00B050"/>
                          </a:solidFill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İçerik Yer Tutucusu 3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83884609"/>
              </p:ext>
            </p:extLst>
          </p:nvPr>
        </p:nvGraphicFramePr>
        <p:xfrm>
          <a:off x="6939327" y="1727463"/>
          <a:ext cx="2860984" cy="4017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984"/>
              </a:tblGrid>
              <a:tr h="1173672">
                <a:tc>
                  <a:txBody>
                    <a:bodyPr/>
                    <a:lstStyle/>
                    <a:p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tr-TR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334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Yapılandırılmış</a:t>
                      </a:r>
                      <a:r>
                        <a:rPr lang="tr-TR" baseline="0" dirty="0" smtClean="0"/>
                        <a:t> Diyalog: Gençler ve karar alıcalar arasında gençlik alanında toplantılar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smtClean="0"/>
                        <a:t>Eğitim, öğretim ve gençlik alanlarında bilgi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smtClean="0"/>
                        <a:t>Uluslararası kuruluşlar ile işbirliği 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" name="Metin kutusu 31"/>
          <p:cNvSpPr txBox="1"/>
          <p:nvPr/>
        </p:nvSpPr>
        <p:spPr>
          <a:xfrm>
            <a:off x="427512" y="1889496"/>
            <a:ext cx="2873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accent5"/>
                </a:solidFill>
              </a:rPr>
              <a:t>Bireylerin Öğrenme</a:t>
            </a:r>
          </a:p>
          <a:p>
            <a:pPr algn="ctr"/>
            <a:r>
              <a:rPr lang="tr-TR" sz="1600" b="1" dirty="0" smtClean="0">
                <a:solidFill>
                  <a:schemeClr val="accent5"/>
                </a:solidFill>
              </a:rPr>
              <a:t>Hareketliliği</a:t>
            </a:r>
          </a:p>
          <a:p>
            <a:pPr algn="ctr"/>
            <a:r>
              <a:rPr lang="tr-TR" sz="1600" b="1" dirty="0" smtClean="0">
                <a:solidFill>
                  <a:schemeClr val="accent5"/>
                </a:solidFill>
              </a:rPr>
              <a:t>( KA1)</a:t>
            </a:r>
            <a:endParaRPr lang="tr-TR" sz="1600" b="1" dirty="0">
              <a:solidFill>
                <a:schemeClr val="accent5"/>
              </a:solidFill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3859481" y="1930400"/>
            <a:ext cx="25413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7030A0"/>
                </a:solidFill>
              </a:rPr>
              <a:t>Yenilik ve İyi Uygulamalar</a:t>
            </a:r>
          </a:p>
          <a:p>
            <a:pPr algn="ctr"/>
            <a:r>
              <a:rPr lang="tr-TR" sz="1400" b="1" dirty="0" smtClean="0">
                <a:solidFill>
                  <a:srgbClr val="7030A0"/>
                </a:solidFill>
              </a:rPr>
              <a:t>Değişimi İçin İşbirliği</a:t>
            </a:r>
          </a:p>
          <a:p>
            <a:pPr algn="ctr"/>
            <a:r>
              <a:rPr lang="tr-TR" b="1" dirty="0" smtClean="0">
                <a:solidFill>
                  <a:srgbClr val="7030A0"/>
                </a:solidFill>
              </a:rPr>
              <a:t>( KA2)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7111341" y="2043385"/>
            <a:ext cx="254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00B050"/>
                </a:solidFill>
              </a:rPr>
              <a:t>Politika Reformu Desteği</a:t>
            </a:r>
          </a:p>
          <a:p>
            <a:pPr algn="ctr"/>
            <a:r>
              <a:rPr lang="tr-TR" b="1" dirty="0" smtClean="0">
                <a:solidFill>
                  <a:srgbClr val="00B050"/>
                </a:solidFill>
              </a:rPr>
              <a:t>( KA3)</a:t>
            </a:r>
          </a:p>
        </p:txBody>
      </p:sp>
    </p:spTree>
    <p:extLst>
      <p:ext uri="{BB962C8B-B14F-4D97-AF65-F5344CB8AC3E}">
        <p14:creationId xmlns:p14="http://schemas.microsoft.com/office/powerpoint/2010/main" val="221710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tr-TR" dirty="0" smtClean="0">
                <a:solidFill>
                  <a:srgbClr val="90C226"/>
                </a:solidFill>
                <a:latin typeface="Trebuchet MS"/>
              </a:rPr>
              <a:t>Okul Eğitimi Personel Hareketliliği Projeleri</a:t>
            </a:r>
            <a:r>
              <a:rPr lang="tr-TR" sz="3600" b="0" i="0" dirty="0" smtClean="0">
                <a:solidFill>
                  <a:srgbClr val="90C226"/>
                </a:solidFill>
                <a:latin typeface="Trebuchet MS"/>
                <a:ea typeface="+mj-ea"/>
                <a:cs typeface="+mj-cs"/>
              </a:rPr>
              <a:t/>
            </a:r>
            <a:br>
              <a:rPr lang="tr-TR" sz="3600" b="0" i="0" dirty="0" smtClean="0">
                <a:solidFill>
                  <a:srgbClr val="90C226"/>
                </a:solidFill>
                <a:latin typeface="Trebuchet MS"/>
                <a:ea typeface="+mj-ea"/>
                <a:cs typeface="+mj-cs"/>
              </a:rPr>
            </a:br>
            <a:endParaRPr lang="tr-TR" sz="36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30514" y="1698171"/>
            <a:ext cx="84473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Hareketlilik Projesi Nedir?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tr-TR" dirty="0" smtClean="0"/>
              <a:t>Öğretmeler ve diğer eğitim personeline, okulun ihtiyaçlarına yönelik yeni yeterlikler kazanmaları için fırsat sağlayan projelerdir.</a:t>
            </a:r>
          </a:p>
          <a:p>
            <a:endParaRPr lang="tr-TR" b="1" dirty="0"/>
          </a:p>
          <a:p>
            <a:r>
              <a:rPr lang="tr-TR" b="1" dirty="0" smtClean="0"/>
              <a:t>Hareketlilik Projelerinin Amaçları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tr-TR" dirty="0" smtClean="0"/>
              <a:t>Okul eğitimi personelin mesleki gelişimini desteklemek.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tr-TR" dirty="0" smtClean="0"/>
              <a:t>Kurumların kapasitesini uluslararası boyutunu geliştirmek.</a:t>
            </a:r>
          </a:p>
          <a:p>
            <a:endParaRPr lang="tr-TR" dirty="0"/>
          </a:p>
          <a:p>
            <a:r>
              <a:rPr lang="tr-TR" b="1" dirty="0" smtClean="0"/>
              <a:t>Kimler Başvurabilir?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tr-TR" dirty="0" smtClean="0"/>
              <a:t>Okullar, İl/İlçe Milli Eğitim Müdürlükleri</a:t>
            </a:r>
          </a:p>
          <a:p>
            <a:pPr marL="285750" indent="-285750">
              <a:buFont typeface="Wingdings" pitchFamily="2" charset="2"/>
              <a:buChar char="§"/>
            </a:pPr>
            <a:endParaRPr lang="tr-TR" dirty="0"/>
          </a:p>
          <a:p>
            <a:r>
              <a:rPr lang="tr-TR" b="1" dirty="0" smtClean="0"/>
              <a:t>Kimler Katılabilir?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Okul </a:t>
            </a:r>
            <a:r>
              <a:rPr lang="tr-TR" dirty="0"/>
              <a:t>E</a:t>
            </a:r>
            <a:r>
              <a:rPr lang="tr-TR" dirty="0" smtClean="0"/>
              <a:t>ğitim Personeli ( Okullardaki öğretmenler, idareciler)</a:t>
            </a:r>
          </a:p>
          <a:p>
            <a:endParaRPr lang="tr-TR" dirty="0"/>
          </a:p>
          <a:p>
            <a:r>
              <a:rPr lang="tr-TR" b="1" dirty="0" smtClean="0"/>
              <a:t>Projelerin Süresi?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12/24 ay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936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ikdörtgen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tr-TR" dirty="0" smtClean="0">
                <a:solidFill>
                  <a:srgbClr val="90C226"/>
                </a:solidFill>
                <a:latin typeface="Trebuchet MS"/>
              </a:rPr>
              <a:t> Dursunbey İmam Hatip Ortaokulu</a:t>
            </a:r>
            <a:endParaRPr lang="tr-TR" sz="36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283" y="2008189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324544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ikdörtgen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tr-TR" dirty="0" smtClean="0">
                <a:solidFill>
                  <a:srgbClr val="90C226"/>
                </a:solidFill>
                <a:latin typeface="Trebuchet MS"/>
              </a:rPr>
              <a:t>«Learn and teach lifelong»</a:t>
            </a:r>
            <a:endParaRPr lang="tr-TR" sz="36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96259" name="Dikdörtgen 3"/>
          <p:cNvSpPr>
            <a:spLocks noGrp="1" noChangeArrowheads="1"/>
          </p:cNvSpPr>
          <p:nvPr>
            <p:ph idx="1"/>
          </p:nvPr>
        </p:nvSpPr>
        <p:spPr>
          <a:xfrm>
            <a:off x="677511" y="1745674"/>
            <a:ext cx="8598907" cy="4295690"/>
          </a:xfrm>
        </p:spPr>
        <p:txBody>
          <a:bodyPr/>
          <a:lstStyle/>
          <a:p>
            <a:pPr marL="0" indent="0">
              <a:buClr>
                <a:srgbClr val="90C226"/>
              </a:buClr>
              <a:buNone/>
            </a:pPr>
            <a:r>
              <a:rPr lang="tr-TR" sz="1600" b="1" i="0" dirty="0" smtClean="0">
                <a:latin typeface="Trebuchet MS"/>
                <a:ea typeface="+mn-ea"/>
                <a:cs typeface="+mn-cs"/>
              </a:rPr>
              <a:t>Başvuru Sahibi Kurum : </a:t>
            </a:r>
            <a:r>
              <a:rPr lang="tr-TR" sz="1600" b="0" i="0" dirty="0" smtClean="0">
                <a:latin typeface="Trebuchet MS"/>
                <a:ea typeface="+mn-ea"/>
                <a:cs typeface="+mn-cs"/>
              </a:rPr>
              <a:t>Dursunbey İmam Hatip Ortaokulu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sz="1600" b="1" dirty="0" smtClean="0">
                <a:latin typeface="Trebuchet MS"/>
              </a:rPr>
              <a:t>Program : </a:t>
            </a:r>
            <a:r>
              <a:rPr lang="tr-TR" sz="1600" dirty="0" smtClean="0">
                <a:latin typeface="Trebuchet MS"/>
              </a:rPr>
              <a:t>Erasmus+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sz="1600" b="1" i="0" dirty="0" smtClean="0">
                <a:latin typeface="Trebuchet MS"/>
                <a:ea typeface="+mn-ea"/>
                <a:cs typeface="+mn-cs"/>
              </a:rPr>
              <a:t>Ana Eylem : </a:t>
            </a:r>
            <a:r>
              <a:rPr lang="tr-TR" sz="1600" b="0" i="0" dirty="0" smtClean="0">
                <a:latin typeface="Trebuchet MS"/>
                <a:ea typeface="+mn-ea"/>
                <a:cs typeface="+mn-cs"/>
              </a:rPr>
              <a:t>Bireylerin Öğrenme Hareketliliği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sz="1600" b="1" dirty="0" smtClean="0">
                <a:latin typeface="Trebuchet MS"/>
              </a:rPr>
              <a:t>Eylem : </a:t>
            </a:r>
            <a:r>
              <a:rPr lang="tr-TR" sz="1600" dirty="0" smtClean="0">
                <a:latin typeface="Trebuchet MS"/>
              </a:rPr>
              <a:t>Personel Hareketliliği 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sz="1600" b="1" i="0" dirty="0" smtClean="0">
                <a:latin typeface="Trebuchet MS"/>
                <a:ea typeface="+mn-ea"/>
                <a:cs typeface="+mn-cs"/>
              </a:rPr>
              <a:t>Teklif Çağrısı Yılı : </a:t>
            </a:r>
            <a:r>
              <a:rPr lang="tr-TR" sz="1600" b="0" i="0" dirty="0" smtClean="0">
                <a:latin typeface="Trebuchet MS"/>
                <a:ea typeface="+mn-ea"/>
                <a:cs typeface="+mn-cs"/>
              </a:rPr>
              <a:t>2015 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sz="1600" b="1" dirty="0" smtClean="0">
                <a:latin typeface="Trebuchet MS"/>
              </a:rPr>
              <a:t>Proje Süresi : </a:t>
            </a:r>
            <a:r>
              <a:rPr lang="tr-TR" sz="1600" dirty="0" smtClean="0">
                <a:latin typeface="Trebuchet MS"/>
              </a:rPr>
              <a:t>12 ay</a:t>
            </a:r>
            <a:r>
              <a:rPr lang="tr-TR" sz="1600" b="0" i="0" dirty="0" smtClean="0">
                <a:latin typeface="Trebuchet MS"/>
                <a:ea typeface="+mn-ea"/>
                <a:cs typeface="+mn-cs"/>
              </a:rPr>
              <a:t> 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sz="1600" b="1" dirty="0" smtClean="0">
                <a:latin typeface="Trebuchet MS"/>
              </a:rPr>
              <a:t>Projenin Adı : </a:t>
            </a:r>
            <a:r>
              <a:rPr lang="tr-TR" sz="1600" dirty="0" smtClean="0">
                <a:latin typeface="Trebuchet MS"/>
              </a:rPr>
              <a:t>«Learn and teach lifelong» (Hayat Boyu Öğren ve Öğret)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sz="1600" b="1" i="0" dirty="0" smtClean="0">
                <a:latin typeface="Trebuchet MS"/>
                <a:ea typeface="+mn-ea"/>
                <a:cs typeface="+mn-cs"/>
              </a:rPr>
              <a:t>Gidilecek Ülke </a:t>
            </a:r>
            <a:r>
              <a:rPr lang="tr-TR" sz="1600" b="0" i="0" dirty="0" smtClean="0">
                <a:latin typeface="Trebuchet MS"/>
                <a:ea typeface="+mn-ea"/>
                <a:cs typeface="+mn-cs"/>
              </a:rPr>
              <a:t>: Çek Cumhuriyeti / Prag</a:t>
            </a:r>
            <a:endParaRPr lang="tr-TR" sz="1600" b="0" i="0" dirty="0"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73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tr-TR" sz="3600" b="0" i="0" dirty="0" smtClean="0">
                <a:solidFill>
                  <a:srgbClr val="90C226"/>
                </a:solidFill>
                <a:latin typeface="Trebuchet MS"/>
                <a:ea typeface="+mj-ea"/>
                <a:cs typeface="+mj-cs"/>
              </a:rPr>
              <a:t>Proje Bilgileri</a:t>
            </a:r>
            <a:endParaRPr lang="tr-TR" sz="36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77511" y="1427018"/>
            <a:ext cx="9242344" cy="4614343"/>
          </a:xfrm>
        </p:spPr>
        <p:txBody>
          <a:bodyPr/>
          <a:lstStyle/>
          <a:p>
            <a:pPr marL="0" indent="0">
              <a:buClr>
                <a:srgbClr val="90C226"/>
              </a:buClr>
              <a:buNone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Innovative Approaches to Teaching (Eğitimde Yeni Yaklaşımlar)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Ayşe DELDAK – Görsel Sanatlar Öğretmeni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Hatice SÖYLER – Matematik Öğretmeni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Birce DİNDAR – İngilizce Öğretmeni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ICT In Education Course (Eğitimde Bilgi İletişim Teknolojileri)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Mustafa YILDIRIM – Müdür Yardımcısı (Teknoloji Tasarım Öğretmeni)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Emre KARATAŞ – Fen ve Teknoloji Öğretmeni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Muammer KARA – Matematik Öğretmeni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Early School Leaving (Erken Okul Terki)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Özgür YARUK – Okul Müdürü (Beden Eğitimi Öğretmeni)</a:t>
            </a:r>
          </a:p>
          <a:p>
            <a:pPr>
              <a:buClr>
                <a:srgbClr val="90C226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tx1">
                    <a:lumMod val="75000"/>
                  </a:schemeClr>
                </a:solidFill>
                <a:latin typeface="Trebuchet MS"/>
              </a:rPr>
              <a:t>Nazlı KURT – Rehber Öğretmen</a:t>
            </a:r>
          </a:p>
          <a:p>
            <a:pPr marL="0" indent="0">
              <a:buClr>
                <a:srgbClr val="90C226"/>
              </a:buCl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543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ikdörtgen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tr-TR" sz="3600" b="0" i="0" dirty="0" smtClean="0">
                <a:solidFill>
                  <a:srgbClr val="90C226"/>
                </a:solidFill>
                <a:latin typeface="Trebuchet MS"/>
                <a:ea typeface="+mj-ea"/>
                <a:cs typeface="+mj-cs"/>
              </a:rPr>
              <a:t>Proje Bilgileri</a:t>
            </a:r>
            <a:endParaRPr lang="tr-TR" sz="3600" b="0" i="0" dirty="0">
              <a:solidFill>
                <a:srgbClr val="90C226"/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100355" name="Dikdörtgen 3"/>
          <p:cNvSpPr>
            <a:spLocks noGrp="1" noChangeArrowheads="1"/>
          </p:cNvSpPr>
          <p:nvPr>
            <p:ph idx="1"/>
          </p:nvPr>
        </p:nvSpPr>
        <p:spPr>
          <a:xfrm>
            <a:off x="677511" y="4048297"/>
            <a:ext cx="8598907" cy="2477193"/>
          </a:xfrm>
        </p:spPr>
        <p:txBody>
          <a:bodyPr/>
          <a:lstStyle/>
          <a:p>
            <a:pPr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§"/>
            </a:pPr>
            <a:r>
              <a:rPr lang="tr-TR" sz="1800" b="0" i="0" dirty="0" smtClean="0">
                <a:latin typeface="Trebuchet MS"/>
                <a:ea typeface="+mn-ea"/>
                <a:cs typeface="+mn-cs"/>
              </a:rPr>
              <a:t>1916 Proje arasından asıl kabul edilen 88 projeden biridir</a:t>
            </a:r>
            <a:r>
              <a:rPr lang="tr-TR" sz="1800" b="0" i="0" dirty="0" smtClean="0">
                <a:latin typeface="Trebuchet MS"/>
                <a:ea typeface="+mn-ea"/>
                <a:cs typeface="+mn-cs"/>
              </a:rPr>
              <a:t>.</a:t>
            </a:r>
            <a:endParaRPr lang="tr-TR" sz="1800" b="0" i="0" dirty="0" smtClean="0">
              <a:latin typeface="Trebuchet MS"/>
              <a:ea typeface="+mn-ea"/>
              <a:cs typeface="+mn-cs"/>
            </a:endParaRPr>
          </a:p>
          <a:p>
            <a:pPr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§"/>
            </a:pPr>
            <a:r>
              <a:rPr lang="tr-TR" dirty="0" smtClean="0">
                <a:latin typeface="Trebuchet MS"/>
              </a:rPr>
              <a:t>Değerlendirme puanı 92</a:t>
            </a:r>
            <a:endParaRPr lang="tr-TR" sz="1800" b="0" i="0" dirty="0" smtClean="0">
              <a:latin typeface="Trebuchet MS"/>
              <a:ea typeface="+mn-ea"/>
              <a:cs typeface="+mn-cs"/>
            </a:endParaRPr>
          </a:p>
          <a:p>
            <a:pPr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§"/>
            </a:pPr>
            <a:r>
              <a:rPr lang="tr-TR" dirty="0" smtClean="0">
                <a:latin typeface="Trebuchet MS"/>
              </a:rPr>
              <a:t>Hibe tutarı 13.968,00 Euro</a:t>
            </a:r>
          </a:p>
          <a:p>
            <a:pPr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§"/>
            </a:pPr>
            <a:r>
              <a:rPr lang="tr-TR" dirty="0" smtClean="0">
                <a:latin typeface="Trebuchet MS"/>
              </a:rPr>
              <a:t>23 Ocak 2016 – 02 Şubat 2016 tarihleri arasında gerçekleştirilecektir.</a:t>
            </a:r>
          </a:p>
          <a:p>
            <a:pPr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§"/>
            </a:pPr>
            <a:r>
              <a:rPr lang="tr-TR" dirty="0" smtClean="0">
                <a:latin typeface="Trebuchet MS"/>
              </a:rPr>
              <a:t>Ülkemizde </a:t>
            </a:r>
            <a:r>
              <a:rPr lang="tr-TR" dirty="0">
                <a:latin typeface="Trebuchet MS"/>
              </a:rPr>
              <a:t>p</a:t>
            </a:r>
            <a:r>
              <a:rPr lang="tr-TR" dirty="0" smtClean="0">
                <a:latin typeface="Trebuchet MS"/>
              </a:rPr>
              <a:t>rojesi </a:t>
            </a:r>
            <a:r>
              <a:rPr lang="tr-TR" dirty="0" smtClean="0">
                <a:latin typeface="Trebuchet MS"/>
              </a:rPr>
              <a:t>kabul gören iki imam hatip ortaokulundan biridir.</a:t>
            </a:r>
          </a:p>
          <a:p>
            <a:pPr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§"/>
            </a:pPr>
            <a:endParaRPr lang="tr-TR" sz="1800" b="0" i="0" dirty="0">
              <a:latin typeface="Trebuchet MS"/>
              <a:ea typeface="+mn-ea"/>
              <a:cs typeface="+mn-cs"/>
            </a:endParaRPr>
          </a:p>
        </p:txBody>
      </p:sp>
      <p:pic>
        <p:nvPicPr>
          <p:cNvPr id="1026" name="Picture 2" descr="C:\Users\Meb\Desktop\ETKİNLİKLER\Erasmus\20150107_1629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879" y="1477735"/>
            <a:ext cx="3326425" cy="219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b\Desktop\ETKİNLİKLER\Erasmus\20150108_1604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258" y="1477735"/>
            <a:ext cx="3807230" cy="219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58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lesStrategy_FacetGreenTheme_16x9_TP103418064" id="{35BD7C4E-6B4F-46EC-9ADD-736F3B6B89C7}" vid="{27A1ABB2-57A4-41E5-A0B7-04F2D96B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836B0F-2395-43B9-BBEF-90A78CA70F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Satış stratejisi sunusu, Kristal tema (geniş ekran)</Template>
  <TotalTime>478</TotalTime>
  <Words>435</Words>
  <Application>Microsoft Office PowerPoint</Application>
  <PresentationFormat>Özel</PresentationFormat>
  <Paragraphs>112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Kristal</vt:lpstr>
      <vt:lpstr>  </vt:lpstr>
      <vt:lpstr>İçerik</vt:lpstr>
      <vt:lpstr>Erasmus+ </vt:lpstr>
      <vt:lpstr>Erasmus+</vt:lpstr>
      <vt:lpstr>Okul Eğitimi Personel Hareketliliği Projeleri </vt:lpstr>
      <vt:lpstr> Dursunbey İmam Hatip Ortaokulu</vt:lpstr>
      <vt:lpstr>«Learn and teach lifelong»</vt:lpstr>
      <vt:lpstr>Proje Bilgileri</vt:lpstr>
      <vt:lpstr>Proje Bilgileri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Özgür YARUK</dc:creator>
  <cp:keywords/>
  <cp:lastModifiedBy>Meb</cp:lastModifiedBy>
  <cp:revision>24</cp:revision>
  <dcterms:created xsi:type="dcterms:W3CDTF">2015-12-04T14:03:28Z</dcterms:created>
  <dcterms:modified xsi:type="dcterms:W3CDTF">2015-12-11T07:26:12Z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